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lice" panose="020B0604020202020204" charset="0"/>
      <p:regular r:id="rId14"/>
    </p:embeddedFont>
    <p:embeddedFont>
      <p:font typeface="Lora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2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hyperlink" Target="https://aspire-x.vercel.app/" TargetMode="External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hyperlink" Target="https://github.com/harshchauhan01/AspireX" TargetMode="External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462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AspireX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45788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 Web-Based Platform to Connect Students with Mentors for Career Guidance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4946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Harsh Chauhan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| Registration No. 12319734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Lovely Professional University, Punjab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Summer PEP 2025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48E7C-4A34-0283-C495-90D0BBBF6499}"/>
              </a:ext>
            </a:extLst>
          </p:cNvPr>
          <p:cNvSpPr/>
          <p:nvPr/>
        </p:nvSpPr>
        <p:spPr>
          <a:xfrm>
            <a:off x="12790025" y="7627716"/>
            <a:ext cx="1840375" cy="601884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057" y="564356"/>
            <a:ext cx="3474363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Results &amp; Future Vision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5057" y="1295638"/>
            <a:ext cx="4465082" cy="429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3350" dirty="0"/>
          </a:p>
        </p:txBody>
      </p:sp>
      <p:sp>
        <p:nvSpPr>
          <p:cNvPr id="4" name="Text 2"/>
          <p:cNvSpPr/>
          <p:nvPr/>
        </p:nvSpPr>
        <p:spPr>
          <a:xfrm>
            <a:off x="1874877" y="1887260"/>
            <a:ext cx="1625441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User Roles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455057" y="2168366"/>
            <a:ext cx="4465082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Student and Mentor dashboards with distinct features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5082659" y="1295638"/>
            <a:ext cx="4465082" cy="429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100%</a:t>
            </a:r>
            <a:endParaRPr lang="en-US" sz="3350" dirty="0"/>
          </a:p>
        </p:txBody>
      </p:sp>
      <p:sp>
        <p:nvSpPr>
          <p:cNvPr id="7" name="Text 5"/>
          <p:cNvSpPr/>
          <p:nvPr/>
        </p:nvSpPr>
        <p:spPr>
          <a:xfrm>
            <a:off x="6502479" y="1887260"/>
            <a:ext cx="1625441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Deployment Success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082659" y="2168366"/>
            <a:ext cx="4465082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Fully functional and accessible application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9710261" y="1295638"/>
            <a:ext cx="4465082" cy="429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</a:t>
            </a:r>
            <a:endParaRPr lang="en-US" sz="3350" dirty="0"/>
          </a:p>
        </p:txBody>
      </p:sp>
      <p:sp>
        <p:nvSpPr>
          <p:cNvPr id="10" name="Text 8"/>
          <p:cNvSpPr/>
          <p:nvPr/>
        </p:nvSpPr>
        <p:spPr>
          <a:xfrm>
            <a:off x="11130082" y="1887260"/>
            <a:ext cx="1625441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Core Modules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9710261" y="2168366"/>
            <a:ext cx="4465082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Authentication, services, booking, community, and feedback</a:t>
            </a:r>
            <a:endParaRPr lang="en-US" sz="1000" dirty="0"/>
          </a:p>
        </p:txBody>
      </p:sp>
      <p:sp>
        <p:nvSpPr>
          <p:cNvPr id="12" name="Shape 10"/>
          <p:cNvSpPr/>
          <p:nvPr/>
        </p:nvSpPr>
        <p:spPr>
          <a:xfrm>
            <a:off x="455057" y="2587591"/>
            <a:ext cx="13720286" cy="23813"/>
          </a:xfrm>
          <a:prstGeom prst="rect">
            <a:avLst/>
          </a:prstGeom>
          <a:solidFill>
            <a:srgbClr val="2C2821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455057" y="2887623"/>
            <a:ext cx="1950482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Live Application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455057" y="3261360"/>
            <a:ext cx="6701552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Website:</a:t>
            </a: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000" u="sng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aspire-x.vercel.app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455057" y="3586282"/>
            <a:ext cx="6701552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Source Code:</a:t>
            </a: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000" u="sng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github.com/harshchauhan01/AspireX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455057" y="3924300"/>
            <a:ext cx="1950482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Achievements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455057" y="4298037"/>
            <a:ext cx="6701552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Secure, scalable full-stack architecture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455057" y="4551521"/>
            <a:ext cx="6701552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Professional-grade user experience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455057" y="4805005"/>
            <a:ext cx="6701552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Complete end-to-end functionality</a:t>
            </a:r>
            <a:endParaRPr lang="en-US" sz="1000" dirty="0"/>
          </a:p>
        </p:txBody>
      </p:sp>
      <p:sp>
        <p:nvSpPr>
          <p:cNvPr id="20" name="Text 18"/>
          <p:cNvSpPr/>
          <p:nvPr/>
        </p:nvSpPr>
        <p:spPr>
          <a:xfrm>
            <a:off x="455057" y="5058489"/>
            <a:ext cx="6701552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Production-ready deployment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7481411" y="2887623"/>
            <a:ext cx="1950482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Future Enhancements</a:t>
            </a:r>
            <a:endParaRPr lang="en-US" sz="1500" dirty="0"/>
          </a:p>
        </p:txBody>
      </p:sp>
      <p:sp>
        <p:nvSpPr>
          <p:cNvPr id="22" name="Shape 20"/>
          <p:cNvSpPr/>
          <p:nvPr/>
        </p:nvSpPr>
        <p:spPr>
          <a:xfrm>
            <a:off x="7611428" y="3472577"/>
            <a:ext cx="130016" cy="606028"/>
          </a:xfrm>
          <a:prstGeom prst="roundRect">
            <a:avLst>
              <a:gd name="adj" fmla="val 15003"/>
            </a:avLst>
          </a:prstGeom>
          <a:solidFill>
            <a:srgbClr val="F0EDE6"/>
          </a:solidFill>
          <a:ln/>
        </p:spPr>
      </p:sp>
      <p:sp>
        <p:nvSpPr>
          <p:cNvPr id="23" name="Shape 21"/>
          <p:cNvSpPr/>
          <p:nvPr/>
        </p:nvSpPr>
        <p:spPr>
          <a:xfrm>
            <a:off x="7481411" y="3387209"/>
            <a:ext cx="390049" cy="390049"/>
          </a:xfrm>
          <a:prstGeom prst="roundRect">
            <a:avLst>
              <a:gd name="adj" fmla="val 117216"/>
            </a:avLst>
          </a:prstGeom>
          <a:solidFill>
            <a:srgbClr val="F0EDE6"/>
          </a:solidFill>
          <a:ln/>
        </p:spPr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8923" y="3484721"/>
            <a:ext cx="195024" cy="195024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8001476" y="3407569"/>
            <a:ext cx="1625441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Real-Time Chat</a:t>
            </a:r>
            <a:endParaRPr lang="en-US" sz="1250" dirty="0"/>
          </a:p>
        </p:txBody>
      </p:sp>
      <p:sp>
        <p:nvSpPr>
          <p:cNvPr id="26" name="Text 23"/>
          <p:cNvSpPr/>
          <p:nvPr/>
        </p:nvSpPr>
        <p:spPr>
          <a:xfrm>
            <a:off x="8001476" y="3740706"/>
            <a:ext cx="6181487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WebSocket integration for instant messaging</a:t>
            </a:r>
            <a:endParaRPr lang="en-US" sz="1000" dirty="0"/>
          </a:p>
        </p:txBody>
      </p:sp>
      <p:sp>
        <p:nvSpPr>
          <p:cNvPr id="27" name="Shape 24"/>
          <p:cNvSpPr/>
          <p:nvPr/>
        </p:nvSpPr>
        <p:spPr>
          <a:xfrm>
            <a:off x="7806452" y="4403765"/>
            <a:ext cx="130016" cy="606028"/>
          </a:xfrm>
          <a:prstGeom prst="roundRect">
            <a:avLst>
              <a:gd name="adj" fmla="val 15003"/>
            </a:avLst>
          </a:prstGeom>
          <a:solidFill>
            <a:srgbClr val="F0EDE6"/>
          </a:solidFill>
          <a:ln/>
        </p:spPr>
      </p:sp>
      <p:sp>
        <p:nvSpPr>
          <p:cNvPr id="28" name="Shape 25"/>
          <p:cNvSpPr/>
          <p:nvPr/>
        </p:nvSpPr>
        <p:spPr>
          <a:xfrm>
            <a:off x="7676436" y="4318397"/>
            <a:ext cx="390049" cy="390049"/>
          </a:xfrm>
          <a:prstGeom prst="roundRect">
            <a:avLst>
              <a:gd name="adj" fmla="val 117216"/>
            </a:avLst>
          </a:prstGeom>
          <a:solidFill>
            <a:srgbClr val="F0EDE6"/>
          </a:solidFill>
          <a:ln/>
        </p:spPr>
      </p:sp>
      <p:pic>
        <p:nvPicPr>
          <p:cNvPr id="29" name="Image 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3948" y="4415909"/>
            <a:ext cx="195024" cy="195024"/>
          </a:xfrm>
          <a:prstGeom prst="rect">
            <a:avLst/>
          </a:prstGeom>
        </p:spPr>
      </p:pic>
      <p:sp>
        <p:nvSpPr>
          <p:cNvPr id="30" name="Text 26"/>
          <p:cNvSpPr/>
          <p:nvPr/>
        </p:nvSpPr>
        <p:spPr>
          <a:xfrm>
            <a:off x="8196501" y="4338757"/>
            <a:ext cx="1625441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Payment Integration</a:t>
            </a:r>
            <a:endParaRPr lang="en-US" sz="1250" dirty="0"/>
          </a:p>
        </p:txBody>
      </p:sp>
      <p:sp>
        <p:nvSpPr>
          <p:cNvPr id="31" name="Text 27"/>
          <p:cNvSpPr/>
          <p:nvPr/>
        </p:nvSpPr>
        <p:spPr>
          <a:xfrm>
            <a:off x="8196501" y="4671893"/>
            <a:ext cx="5986463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Stripe/PayPal for secure transactions</a:t>
            </a:r>
            <a:endParaRPr lang="en-US" sz="1000" dirty="0"/>
          </a:p>
        </p:txBody>
      </p:sp>
      <p:sp>
        <p:nvSpPr>
          <p:cNvPr id="32" name="Shape 28"/>
          <p:cNvSpPr/>
          <p:nvPr/>
        </p:nvSpPr>
        <p:spPr>
          <a:xfrm>
            <a:off x="8001476" y="5334953"/>
            <a:ext cx="130016" cy="606028"/>
          </a:xfrm>
          <a:prstGeom prst="roundRect">
            <a:avLst>
              <a:gd name="adj" fmla="val 15003"/>
            </a:avLst>
          </a:prstGeom>
          <a:solidFill>
            <a:srgbClr val="F0EDE6"/>
          </a:solidFill>
          <a:ln/>
        </p:spPr>
      </p:sp>
      <p:sp>
        <p:nvSpPr>
          <p:cNvPr id="33" name="Shape 29"/>
          <p:cNvSpPr/>
          <p:nvPr/>
        </p:nvSpPr>
        <p:spPr>
          <a:xfrm>
            <a:off x="7871460" y="5249585"/>
            <a:ext cx="390049" cy="390049"/>
          </a:xfrm>
          <a:prstGeom prst="roundRect">
            <a:avLst>
              <a:gd name="adj" fmla="val 117216"/>
            </a:avLst>
          </a:prstGeom>
          <a:solidFill>
            <a:srgbClr val="F0EDE6"/>
          </a:solidFill>
          <a:ln/>
        </p:spPr>
      </p:sp>
      <p:pic>
        <p:nvPicPr>
          <p:cNvPr id="34" name="Image 2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68972" y="5347097"/>
            <a:ext cx="195024" cy="195024"/>
          </a:xfrm>
          <a:prstGeom prst="rect">
            <a:avLst/>
          </a:prstGeom>
        </p:spPr>
      </p:pic>
      <p:sp>
        <p:nvSpPr>
          <p:cNvPr id="35" name="Text 30"/>
          <p:cNvSpPr/>
          <p:nvPr/>
        </p:nvSpPr>
        <p:spPr>
          <a:xfrm>
            <a:off x="8391525" y="5269944"/>
            <a:ext cx="1625441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 Matching</a:t>
            </a:r>
            <a:endParaRPr lang="en-US" sz="1250" dirty="0"/>
          </a:p>
        </p:txBody>
      </p:sp>
      <p:sp>
        <p:nvSpPr>
          <p:cNvPr id="36" name="Text 31"/>
          <p:cNvSpPr/>
          <p:nvPr/>
        </p:nvSpPr>
        <p:spPr>
          <a:xfrm>
            <a:off x="8391525" y="5603081"/>
            <a:ext cx="5791438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Intelligent mentor-student pairing algorithm</a:t>
            </a:r>
            <a:endParaRPr lang="en-US" sz="1000" dirty="0"/>
          </a:p>
        </p:txBody>
      </p:sp>
      <p:sp>
        <p:nvSpPr>
          <p:cNvPr id="37" name="Shape 32"/>
          <p:cNvSpPr/>
          <p:nvPr/>
        </p:nvSpPr>
        <p:spPr>
          <a:xfrm>
            <a:off x="8196501" y="6266140"/>
            <a:ext cx="130016" cy="606028"/>
          </a:xfrm>
          <a:prstGeom prst="roundRect">
            <a:avLst>
              <a:gd name="adj" fmla="val 15003"/>
            </a:avLst>
          </a:prstGeom>
          <a:solidFill>
            <a:srgbClr val="F0EDE6"/>
          </a:solidFill>
          <a:ln/>
        </p:spPr>
      </p:sp>
      <p:sp>
        <p:nvSpPr>
          <p:cNvPr id="38" name="Shape 33"/>
          <p:cNvSpPr/>
          <p:nvPr/>
        </p:nvSpPr>
        <p:spPr>
          <a:xfrm>
            <a:off x="8066484" y="6180773"/>
            <a:ext cx="390049" cy="390049"/>
          </a:xfrm>
          <a:prstGeom prst="roundRect">
            <a:avLst>
              <a:gd name="adj" fmla="val 117216"/>
            </a:avLst>
          </a:prstGeom>
          <a:solidFill>
            <a:srgbClr val="F0EDE6"/>
          </a:solidFill>
          <a:ln/>
        </p:spPr>
      </p:sp>
      <p:pic>
        <p:nvPicPr>
          <p:cNvPr id="39" name="Image 3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63997" y="6278285"/>
            <a:ext cx="195024" cy="195024"/>
          </a:xfrm>
          <a:prstGeom prst="rect">
            <a:avLst/>
          </a:prstGeom>
        </p:spPr>
      </p:pic>
      <p:sp>
        <p:nvSpPr>
          <p:cNvPr id="40" name="Text 34"/>
          <p:cNvSpPr/>
          <p:nvPr/>
        </p:nvSpPr>
        <p:spPr>
          <a:xfrm>
            <a:off x="8586549" y="6201132"/>
            <a:ext cx="1625441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Native Apps</a:t>
            </a:r>
            <a:endParaRPr lang="en-US" sz="1250" dirty="0"/>
          </a:p>
        </p:txBody>
      </p:sp>
      <p:sp>
        <p:nvSpPr>
          <p:cNvPr id="41" name="Text 35"/>
          <p:cNvSpPr/>
          <p:nvPr/>
        </p:nvSpPr>
        <p:spPr>
          <a:xfrm>
            <a:off x="8586549" y="6534269"/>
            <a:ext cx="5596414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iOS and Android mobile applications</a:t>
            </a:r>
            <a:endParaRPr lang="en-US" sz="1000" dirty="0"/>
          </a:p>
        </p:txBody>
      </p:sp>
      <p:sp>
        <p:nvSpPr>
          <p:cNvPr id="42" name="Text 36"/>
          <p:cNvSpPr/>
          <p:nvPr/>
        </p:nvSpPr>
        <p:spPr>
          <a:xfrm>
            <a:off x="650081" y="7310914"/>
            <a:ext cx="13525262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"This project transformed my understanding of full-stack development, teaching me not just technical skills, but how to build products that solve real problems and create meaningful connections between people."</a:t>
            </a:r>
            <a:endParaRPr lang="en-US" sz="1000" dirty="0"/>
          </a:p>
        </p:txBody>
      </p:sp>
      <p:sp>
        <p:nvSpPr>
          <p:cNvPr id="43" name="Shape 37"/>
          <p:cNvSpPr/>
          <p:nvPr/>
        </p:nvSpPr>
        <p:spPr>
          <a:xfrm>
            <a:off x="455057" y="7164705"/>
            <a:ext cx="15240" cy="50042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7A79562-8F20-0903-371D-7007824BBE17}"/>
              </a:ext>
            </a:extLst>
          </p:cNvPr>
          <p:cNvSpPr/>
          <p:nvPr/>
        </p:nvSpPr>
        <p:spPr>
          <a:xfrm>
            <a:off x="12790025" y="7627716"/>
            <a:ext cx="1840375" cy="601884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F6FEB9-E31B-7309-5C1A-B76F18B57FDB}"/>
              </a:ext>
            </a:extLst>
          </p:cNvPr>
          <p:cNvSpPr/>
          <p:nvPr/>
        </p:nvSpPr>
        <p:spPr>
          <a:xfrm>
            <a:off x="12790025" y="7627716"/>
            <a:ext cx="1840375" cy="601884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9A1BD99-FAE7-94C1-98D1-93F8FD27917E}"/>
              </a:ext>
            </a:extLst>
          </p:cNvPr>
          <p:cNvSpPr/>
          <p:nvPr/>
        </p:nvSpPr>
        <p:spPr>
          <a:xfrm>
            <a:off x="374034" y="361235"/>
            <a:ext cx="4070644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Certificate of Completion</a:t>
            </a:r>
            <a:endParaRPr lang="en-US" sz="25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9947F-9774-0CE8-99DC-A9DF018A4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223" y="894144"/>
            <a:ext cx="9502816" cy="712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10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52" y="3138130"/>
            <a:ext cx="5142190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Mentorship Gap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9852" y="4294942"/>
            <a:ext cx="308526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Challenge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19852" y="4886087"/>
            <a:ext cx="6344483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Students today face a critical disconnect between academic learning and real-world career guidance. Traditional mentorship systems are often: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9852" y="6058376"/>
            <a:ext cx="634448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Unstructured and difficult to access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9852" y="6459379"/>
            <a:ext cx="634448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Limited by geographical constraints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9852" y="6860381"/>
            <a:ext cx="634448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Lacking transparency in expertise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19852" y="7261384"/>
            <a:ext cx="634448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Expensive or unavailable to most students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3685" y="4294942"/>
            <a:ext cx="308526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Vision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573685" y="4886087"/>
            <a:ext cx="6344483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AspireX bridges this gap by creating a structured, accessible digital ecosystem where students can connect with industry experts, receive personalized career guidance, and build meaningful professional relationships that shape their future.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342D06-9B0A-03D5-1C51-DF5CD39982A5}"/>
              </a:ext>
            </a:extLst>
          </p:cNvPr>
          <p:cNvSpPr/>
          <p:nvPr/>
        </p:nvSpPr>
        <p:spPr>
          <a:xfrm>
            <a:off x="12790025" y="7627716"/>
            <a:ext cx="1840375" cy="601884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6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24038"/>
            <a:ext cx="6407944" cy="2940010"/>
          </a:xfrm>
          <a:prstGeom prst="roundRect">
            <a:avLst>
              <a:gd name="adj" fmla="val 1157"/>
            </a:avLst>
          </a:prstGeom>
          <a:solidFill>
            <a:srgbClr val="F0EDE6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23789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2958108"/>
            <a:ext cx="30326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Full-Stack Development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448526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Build a secure, scalable web application using React for the frontend and Django for robust backend architecture.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824038"/>
            <a:ext cx="6408063" cy="2940010"/>
          </a:xfrm>
          <a:prstGeom prst="roundRect">
            <a:avLst>
              <a:gd name="adj" fmla="val 1157"/>
            </a:avLst>
          </a:prstGeom>
          <a:solidFill>
            <a:srgbClr val="F0EDE6"/>
          </a:solidFill>
          <a:ln/>
        </p:spPr>
      </p:sp>
      <p:sp>
        <p:nvSpPr>
          <p:cNvPr id="9" name="Shape 6"/>
          <p:cNvSpPr/>
          <p:nvPr/>
        </p:nvSpPr>
        <p:spPr>
          <a:xfrm>
            <a:off x="7655362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528" y="223789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2958108"/>
            <a:ext cx="29054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Authentication System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448526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 dual authentication methods including Google OAuth and traditional email/password for maximum accessibility.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990862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14" name="Shape 10"/>
          <p:cNvSpPr/>
          <p:nvPr/>
        </p:nvSpPr>
        <p:spPr>
          <a:xfrm>
            <a:off x="1020604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5404723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Dual Dashboards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 distinct, feature-rich dashboards for students and mentors with role-specific functionalities.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990862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19" name="Shape 14"/>
          <p:cNvSpPr/>
          <p:nvPr/>
        </p:nvSpPr>
        <p:spPr>
          <a:xfrm>
            <a:off x="7655362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540472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Booking &amp; Feedback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615351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Enable seamless service booking, community engagement, and comprehensive feedback mechanisms.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10CE99-3948-FB16-8F84-4D78DE115007}"/>
              </a:ext>
            </a:extLst>
          </p:cNvPr>
          <p:cNvSpPr/>
          <p:nvPr/>
        </p:nvSpPr>
        <p:spPr>
          <a:xfrm>
            <a:off x="12790025" y="7627716"/>
            <a:ext cx="1840375" cy="601884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5660112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Market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2361" y="1782842"/>
            <a:ext cx="1304567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 analyzed leading platforms to identify gaps and opportunities in the mentorship space: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2361" y="2399824"/>
            <a:ext cx="4197668" cy="3629501"/>
          </a:xfrm>
          <a:prstGeom prst="roundRect">
            <a:avLst>
              <a:gd name="adj" fmla="val 93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2841" y="2430304"/>
            <a:ext cx="4136707" cy="679133"/>
          </a:xfrm>
          <a:prstGeom prst="rect">
            <a:avLst/>
          </a:prstGeom>
          <a:solidFill>
            <a:srgbClr val="F0EDE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412" y="2599968"/>
            <a:ext cx="339566" cy="33956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49179" y="3335774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LinkedIn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49179" y="3825240"/>
            <a:ext cx="368403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Strengths: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Massive network, professional credibility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49179" y="4685586"/>
            <a:ext cx="3684032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Weaknesses: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Lacks structured mentorship, overwhelming for students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366" y="2399824"/>
            <a:ext cx="4197668" cy="3629501"/>
          </a:xfrm>
          <a:prstGeom prst="roundRect">
            <a:avLst>
              <a:gd name="adj" fmla="val 93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246846" y="2430304"/>
            <a:ext cx="4136707" cy="679133"/>
          </a:xfrm>
          <a:prstGeom prst="rect">
            <a:avLst/>
          </a:prstGeom>
          <a:solidFill>
            <a:srgbClr val="F0EDE6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417" y="2599968"/>
            <a:ext cx="339566" cy="33956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3184" y="3335774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MentorCruise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3184" y="3825240"/>
            <a:ext cx="368403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Strengths: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Dedicated mentorship focus, quality mentors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473184" y="4685586"/>
            <a:ext cx="368403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Weaknesses: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Premium pricing, limited free access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372" y="2399824"/>
            <a:ext cx="4197668" cy="3629501"/>
          </a:xfrm>
          <a:prstGeom prst="roundRect">
            <a:avLst>
              <a:gd name="adj" fmla="val 93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9670852" y="2430304"/>
            <a:ext cx="4136707" cy="679133"/>
          </a:xfrm>
          <a:prstGeom prst="rect">
            <a:avLst/>
          </a:prstGeom>
          <a:solidFill>
            <a:srgbClr val="F0EDE6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9422" y="2599968"/>
            <a:ext cx="339566" cy="339566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189" y="3335774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Fiverr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189" y="3825240"/>
            <a:ext cx="368403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Strengths: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Service marketplace model, diverse offerings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9897189" y="4685586"/>
            <a:ext cx="368403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Weaknesses: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Not education-focused, inconsistent quality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92361" y="6284000"/>
            <a:ext cx="13045678" cy="1324332"/>
          </a:xfrm>
          <a:prstGeom prst="roundRect">
            <a:avLst>
              <a:gd name="adj" fmla="val 2564"/>
            </a:avLst>
          </a:prstGeom>
          <a:solidFill>
            <a:srgbClr val="C3EED6"/>
          </a:solidFill>
          <a:ln/>
        </p:spPr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699" y="6627852"/>
            <a:ext cx="282893" cy="226338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527929" y="6566892"/>
            <a:ext cx="1208377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AspireX Advantage:</a:t>
            </a: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We combine the best of all platforms—structured mentorship, affordable access, service marketplace flexibility, and student-centric design—creating a unique niche in the career guidance ecosystem.</a:t>
            </a:r>
            <a:endParaRPr lang="en-US" sz="17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5B397B-BBF3-F2E2-591A-DF2536641FE1}"/>
              </a:ext>
            </a:extLst>
          </p:cNvPr>
          <p:cNvSpPr/>
          <p:nvPr/>
        </p:nvSpPr>
        <p:spPr>
          <a:xfrm>
            <a:off x="12790025" y="7627716"/>
            <a:ext cx="1840375" cy="601884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583" y="523042"/>
            <a:ext cx="4733449" cy="591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Technology Stack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583" y="1611749"/>
            <a:ext cx="473273" cy="4732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72433" y="1724144"/>
            <a:ext cx="2366724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Frontend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372433" y="2209324"/>
            <a:ext cx="3070979" cy="1211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React JSX with component-based architecture, Context API for state management, and React Router for navigation.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9990" y="1611749"/>
            <a:ext cx="473273" cy="47327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89840" y="1724144"/>
            <a:ext cx="2366724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Backend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389840" y="2209324"/>
            <a:ext cx="3071098" cy="1211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Django Framework with RESTful API design, secure authentication middleware, and robust data validation.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2583" y="3799523"/>
            <a:ext cx="473273" cy="47327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72433" y="3911918"/>
            <a:ext cx="2366724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Database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372433" y="4397097"/>
            <a:ext cx="3070979" cy="1211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Supabase (PostgreSQL) for scalable, real-time data management with built-in authentication support.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79990" y="3799523"/>
            <a:ext cx="473273" cy="47327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389840" y="3911918"/>
            <a:ext cx="2366724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Deployment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5389840" y="4397097"/>
            <a:ext cx="3071098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Vercel for frontend hosting, Render/Heroku for backend services with CI/CD integration.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583" y="5987296"/>
            <a:ext cx="473273" cy="47327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372433" y="6099691"/>
            <a:ext cx="2366724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Development Tools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372433" y="6584871"/>
            <a:ext cx="3070979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GitHub for version control, Postman for API testing, VS Code as primary IDE.</a:t>
            </a:r>
            <a:endParaRPr lang="en-US" sz="14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30521" y="1611749"/>
            <a:ext cx="5044916" cy="504491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818F0D1-F467-0AE1-FAE4-B24644FAB05B}"/>
              </a:ext>
            </a:extLst>
          </p:cNvPr>
          <p:cNvSpPr/>
          <p:nvPr/>
        </p:nvSpPr>
        <p:spPr>
          <a:xfrm>
            <a:off x="12790025" y="7627716"/>
            <a:ext cx="1840375" cy="601884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820" y="638175"/>
            <a:ext cx="4663797" cy="582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System Architecture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20" y="1500902"/>
            <a:ext cx="932736" cy="11193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72007" y="1687354"/>
            <a:ext cx="2331839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Client Layer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772007" y="2090738"/>
            <a:ext cx="671917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React-based responsive UI with component hierarchy and state management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20" y="2620208"/>
            <a:ext cx="932736" cy="13732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72007" y="2806660"/>
            <a:ext cx="2331839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API Gateway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772007" y="3210044"/>
            <a:ext cx="6719173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RESTful endpoints handling authentication, data operations, and business logic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20" y="3993475"/>
            <a:ext cx="932736" cy="11193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72007" y="4179927"/>
            <a:ext cx="2331839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Server Layer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772007" y="4583311"/>
            <a:ext cx="671917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Django backend with models, views, and serializers for data processing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820" y="5112782"/>
            <a:ext cx="932736" cy="137326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72007" y="5299234"/>
            <a:ext cx="2331839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Layer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772007" y="5702618"/>
            <a:ext cx="6719173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PostgreSQL database with normalized schema for users, services, and transactions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652820" y="6695837"/>
            <a:ext cx="7838361" cy="895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Database Schema:</a:t>
            </a: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Core entities include Users (authentication), Profiles (student/mentor details), Posts (community content), Services (mentor offerings), Bookings (transactions), and Feedback (ratings &amp; reviews).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1986"/>
            <a:ext cx="58433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Core Platform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47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Service Management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829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Mentors create, edit, and manage service offerings with pricing, descriptions, and availability settings.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047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Booking Workflow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353829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Students browse services, schedule sessions, and complete secure payment transactions seamlessly.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047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Community Hub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353829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Users share insights, ask questions, and engage through posts with likes, comments, and interactions.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108972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💬</a:t>
            </a: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Chat System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5697736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messaging between students and mentors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288161" y="5108972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⭐</a:t>
            </a: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Feedback Module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88161" y="5697736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Comprehensive rating and review system for quality assurance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782532" y="5108972"/>
            <a:ext cx="298120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💰</a:t>
            </a: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Earnings Dashboard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782532" y="5697736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Mentors track income, bookings, and performance analytics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010FA5-2741-A535-96A2-811966DC8A2C}"/>
              </a:ext>
            </a:extLst>
          </p:cNvPr>
          <p:cNvSpPr/>
          <p:nvPr/>
        </p:nvSpPr>
        <p:spPr>
          <a:xfrm>
            <a:off x="12790025" y="7627716"/>
            <a:ext cx="1840375" cy="601884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6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39" y="483037"/>
            <a:ext cx="4658082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User Experience Design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4839" y="1295519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4839" y="1571149"/>
            <a:ext cx="7914323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6" name="Text 3"/>
          <p:cNvSpPr/>
          <p:nvPr/>
        </p:nvSpPr>
        <p:spPr>
          <a:xfrm>
            <a:off x="614839" y="1704618"/>
            <a:ext cx="219598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Mobile-First Approach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14839" y="2084427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Responsive design ensures optimal experience across devices, from smartphones to desktops, prioritizing accessibility.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4839" y="2953941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4839" y="3229570"/>
            <a:ext cx="7914323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0" name="Text 7"/>
          <p:cNvSpPr/>
          <p:nvPr/>
        </p:nvSpPr>
        <p:spPr>
          <a:xfrm>
            <a:off x="614839" y="3363039"/>
            <a:ext cx="244804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Component Architecture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14839" y="3742849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Reusable React components create consistent UI patterns, improving maintainability and development efficiency.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14839" y="4612362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4839" y="4887992"/>
            <a:ext cx="7914323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4" name="Text 11"/>
          <p:cNvSpPr/>
          <p:nvPr/>
        </p:nvSpPr>
        <p:spPr>
          <a:xfrm>
            <a:off x="614839" y="5021461"/>
            <a:ext cx="219598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Intuitive Navigation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14839" y="5401270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React Router enables smooth transitions between pages with dynamic routing and protected routes for authenticated users.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4839" y="6270784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4839" y="6546413"/>
            <a:ext cx="7914323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8" name="Text 15"/>
          <p:cNvSpPr/>
          <p:nvPr/>
        </p:nvSpPr>
        <p:spPr>
          <a:xfrm>
            <a:off x="614839" y="6679883"/>
            <a:ext cx="219598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State Management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14839" y="7059692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Context API provides centralized authentication state and user data across the application without prop drilling.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794" y="503515"/>
            <a:ext cx="4577834" cy="572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Development Journey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0794" y="1533287"/>
            <a:ext cx="3522940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Testing &amp; Quality Assurance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640794" y="2059543"/>
            <a:ext cx="6451044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Unit Testing: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Component-level testing for individual functions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40794" y="2416493"/>
            <a:ext cx="6451044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Integration Testing: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API endpoint validation and data flow verification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40794" y="2773442"/>
            <a:ext cx="6451044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Manual Testing: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User journey testing across different scenarios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0794" y="3130391"/>
            <a:ext cx="6451044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CI/CD Pipeline: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Automated deployment with Vercel for continuous integration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40794" y="3899178"/>
            <a:ext cx="2746653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Challenges Overcome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640794" y="4425434"/>
            <a:ext cx="6451044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Resolved CORS configuration issues between frontend and backend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40794" y="4782383"/>
            <a:ext cx="6451044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Integrated Google OAuth with custom authentication system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40794" y="5139333"/>
            <a:ext cx="6451044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Optimized database queries for performance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546181" y="1533287"/>
            <a:ext cx="2746653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Agile Methodology</a:t>
            </a:r>
            <a:endParaRPr lang="en-US" sz="2150" dirty="0"/>
          </a:p>
        </p:txBody>
      </p:sp>
      <p:sp>
        <p:nvSpPr>
          <p:cNvPr id="13" name="Shape 11"/>
          <p:cNvSpPr/>
          <p:nvPr/>
        </p:nvSpPr>
        <p:spPr>
          <a:xfrm>
            <a:off x="10760273" y="2082522"/>
            <a:ext cx="22860" cy="4688800"/>
          </a:xfrm>
          <a:prstGeom prst="roundRect">
            <a:avLst>
              <a:gd name="adj" fmla="val 120156"/>
            </a:avLst>
          </a:prstGeom>
          <a:solidFill>
            <a:srgbClr val="D6D3CC"/>
          </a:solidFill>
          <a:ln/>
        </p:spPr>
      </p:sp>
      <p:sp>
        <p:nvSpPr>
          <p:cNvPr id="14" name="Shape 12"/>
          <p:cNvSpPr/>
          <p:nvPr/>
        </p:nvSpPr>
        <p:spPr>
          <a:xfrm>
            <a:off x="10039350" y="2277070"/>
            <a:ext cx="549235" cy="22860"/>
          </a:xfrm>
          <a:prstGeom prst="roundRect">
            <a:avLst>
              <a:gd name="adj" fmla="val 120156"/>
            </a:avLst>
          </a:prstGeom>
          <a:solidFill>
            <a:srgbClr val="D6D3CC"/>
          </a:solidFill>
          <a:ln/>
        </p:spPr>
      </p:sp>
      <p:sp>
        <p:nvSpPr>
          <p:cNvPr id="15" name="Shape 13"/>
          <p:cNvSpPr/>
          <p:nvPr/>
        </p:nvSpPr>
        <p:spPr>
          <a:xfrm>
            <a:off x="10565725" y="2082522"/>
            <a:ext cx="411956" cy="411956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6" name="Text 14"/>
          <p:cNvSpPr/>
          <p:nvPr/>
        </p:nvSpPr>
        <p:spPr>
          <a:xfrm>
            <a:off x="10634424" y="2116872"/>
            <a:ext cx="274558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7567374" y="2145387"/>
            <a:ext cx="2288858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Sprint 1: Foundation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7546181" y="2614374"/>
            <a:ext cx="2310051" cy="878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setup, authentication, and basic UI components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10954822" y="3375541"/>
            <a:ext cx="549235" cy="22860"/>
          </a:xfrm>
          <a:prstGeom prst="roundRect">
            <a:avLst>
              <a:gd name="adj" fmla="val 120156"/>
            </a:avLst>
          </a:prstGeom>
          <a:solidFill>
            <a:srgbClr val="D6D3CC"/>
          </a:solidFill>
          <a:ln/>
        </p:spPr>
      </p:sp>
      <p:sp>
        <p:nvSpPr>
          <p:cNvPr id="20" name="Shape 18"/>
          <p:cNvSpPr/>
          <p:nvPr/>
        </p:nvSpPr>
        <p:spPr>
          <a:xfrm>
            <a:off x="10565725" y="3180993"/>
            <a:ext cx="411956" cy="411956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21" name="Text 19"/>
          <p:cNvSpPr/>
          <p:nvPr/>
        </p:nvSpPr>
        <p:spPr>
          <a:xfrm>
            <a:off x="10634424" y="3215342"/>
            <a:ext cx="274558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11687175" y="3243858"/>
            <a:ext cx="2310051" cy="571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Sprint 2: Core Features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11687175" y="3998833"/>
            <a:ext cx="2310051" cy="878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Service management, booking system, and user profiles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10039350" y="4406860"/>
            <a:ext cx="549235" cy="22860"/>
          </a:xfrm>
          <a:prstGeom prst="roundRect">
            <a:avLst>
              <a:gd name="adj" fmla="val 120156"/>
            </a:avLst>
          </a:prstGeom>
          <a:solidFill>
            <a:srgbClr val="D6D3CC"/>
          </a:solidFill>
          <a:ln/>
        </p:spPr>
      </p:sp>
      <p:sp>
        <p:nvSpPr>
          <p:cNvPr id="25" name="Shape 23"/>
          <p:cNvSpPr/>
          <p:nvPr/>
        </p:nvSpPr>
        <p:spPr>
          <a:xfrm>
            <a:off x="10565725" y="4212312"/>
            <a:ext cx="411956" cy="411956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26" name="Text 24"/>
          <p:cNvSpPr/>
          <p:nvPr/>
        </p:nvSpPr>
        <p:spPr>
          <a:xfrm>
            <a:off x="10634424" y="4246662"/>
            <a:ext cx="274558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150" dirty="0"/>
          </a:p>
        </p:txBody>
      </p:sp>
      <p:sp>
        <p:nvSpPr>
          <p:cNvPr id="27" name="Text 25"/>
          <p:cNvSpPr/>
          <p:nvPr/>
        </p:nvSpPr>
        <p:spPr>
          <a:xfrm>
            <a:off x="7567374" y="4275177"/>
            <a:ext cx="2288858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Sprint 3: Community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7546181" y="4744164"/>
            <a:ext cx="2310051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Posts, interactions, chat system, and notifications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10954822" y="5438180"/>
            <a:ext cx="549235" cy="22860"/>
          </a:xfrm>
          <a:prstGeom prst="roundRect">
            <a:avLst>
              <a:gd name="adj" fmla="val 120156"/>
            </a:avLst>
          </a:prstGeom>
          <a:solidFill>
            <a:srgbClr val="D6D3CC"/>
          </a:solidFill>
          <a:ln/>
        </p:spPr>
      </p:sp>
      <p:sp>
        <p:nvSpPr>
          <p:cNvPr id="30" name="Shape 28"/>
          <p:cNvSpPr/>
          <p:nvPr/>
        </p:nvSpPr>
        <p:spPr>
          <a:xfrm>
            <a:off x="10565725" y="5243632"/>
            <a:ext cx="411956" cy="411956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31" name="Text 29"/>
          <p:cNvSpPr/>
          <p:nvPr/>
        </p:nvSpPr>
        <p:spPr>
          <a:xfrm>
            <a:off x="10634424" y="5277981"/>
            <a:ext cx="274558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150" dirty="0"/>
          </a:p>
        </p:txBody>
      </p:sp>
      <p:sp>
        <p:nvSpPr>
          <p:cNvPr id="32" name="Text 30"/>
          <p:cNvSpPr/>
          <p:nvPr/>
        </p:nvSpPr>
        <p:spPr>
          <a:xfrm>
            <a:off x="11687175" y="5306497"/>
            <a:ext cx="2288858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Sprint 4: Polish</a:t>
            </a:r>
            <a:endParaRPr lang="en-US" sz="1800" dirty="0"/>
          </a:p>
        </p:txBody>
      </p:sp>
      <p:sp>
        <p:nvSpPr>
          <p:cNvPr id="33" name="Text 31"/>
          <p:cNvSpPr/>
          <p:nvPr/>
        </p:nvSpPr>
        <p:spPr>
          <a:xfrm>
            <a:off x="11687175" y="5775484"/>
            <a:ext cx="2310051" cy="878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Testing, bug fixes, deployment, and documentation</a:t>
            </a:r>
            <a:endParaRPr lang="en-US" sz="1400" dirty="0"/>
          </a:p>
        </p:txBody>
      </p:sp>
      <p:sp>
        <p:nvSpPr>
          <p:cNvPr id="34" name="Text 32"/>
          <p:cNvSpPr/>
          <p:nvPr/>
        </p:nvSpPr>
        <p:spPr>
          <a:xfrm>
            <a:off x="7546181" y="6977301"/>
            <a:ext cx="6451044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Version Control:</a:t>
            </a: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Git branching strategy with main (production), develop (integration), and feature branches for organized collaboration.</a:t>
            </a:r>
            <a:endParaRPr lang="en-US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E507E8-F35E-D6D8-12F0-7A072836ED67}"/>
              </a:ext>
            </a:extLst>
          </p:cNvPr>
          <p:cNvSpPr/>
          <p:nvPr/>
        </p:nvSpPr>
        <p:spPr>
          <a:xfrm>
            <a:off x="12790025" y="7627716"/>
            <a:ext cx="1840375" cy="601884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927</Words>
  <Application>Microsoft Office PowerPoint</Application>
  <PresentationFormat>Custom</PresentationFormat>
  <Paragraphs>145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Alice Light</vt:lpstr>
      <vt:lpstr>Lora</vt:lpstr>
      <vt:lpstr>Alice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Harsh Chauhan</cp:lastModifiedBy>
  <cp:revision>3</cp:revision>
  <dcterms:created xsi:type="dcterms:W3CDTF">2025-11-01T12:23:57Z</dcterms:created>
  <dcterms:modified xsi:type="dcterms:W3CDTF">2025-11-01T16:41:02Z</dcterms:modified>
</cp:coreProperties>
</file>